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8" r:id="rId3"/>
    <p:sldId id="325" r:id="rId4"/>
    <p:sldId id="326" r:id="rId5"/>
    <p:sldId id="327" r:id="rId6"/>
    <p:sldId id="309" r:id="rId7"/>
    <p:sldId id="329" r:id="rId8"/>
    <p:sldId id="330" r:id="rId9"/>
    <p:sldId id="346" r:id="rId10"/>
    <p:sldId id="350" r:id="rId11"/>
    <p:sldId id="349" r:id="rId12"/>
    <p:sldId id="347" r:id="rId13"/>
    <p:sldId id="351" r:id="rId14"/>
    <p:sldId id="333" r:id="rId15"/>
    <p:sldId id="341" r:id="rId16"/>
    <p:sldId id="340" r:id="rId17"/>
    <p:sldId id="331" r:id="rId18"/>
    <p:sldId id="332" r:id="rId19"/>
    <p:sldId id="334" r:id="rId20"/>
    <p:sldId id="337" r:id="rId21"/>
    <p:sldId id="338" r:id="rId22"/>
    <p:sldId id="33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5"/>
    <a:srgbClr val="F7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CAFC-5696-4EA5-96E4-E22762CA4BDE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B5E-113B-442C-8B54-09BFDF0764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86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100000">
                <a:schemeClr val="accent5">
                  <a:tint val="66000"/>
                  <a:satMod val="160000"/>
                </a:schemeClr>
              </a:gs>
              <a:gs pos="53289">
                <a:srgbClr val="F7FDF5"/>
              </a:gs>
              <a:gs pos="87000">
                <a:srgbClr val="DFF7DA"/>
              </a:gs>
              <a:gs pos="14000">
                <a:schemeClr val="accent5">
                  <a:tint val="23500"/>
                  <a:satMod val="160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0" y="1449303"/>
            <a:ext cx="9143999" cy="15273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0" y="2976651"/>
            <a:ext cx="9143998" cy="72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sq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-1" y="1394038"/>
            <a:ext cx="9143999" cy="72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sq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 userDrawn="1"/>
        </p:nvSpPr>
        <p:spPr>
          <a:xfrm>
            <a:off x="-1" y="6129303"/>
            <a:ext cx="9143998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sq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5496" y="6237312"/>
            <a:ext cx="9001000" cy="576064"/>
            <a:chOff x="35496" y="6237312"/>
            <a:chExt cx="9001000" cy="576064"/>
          </a:xfrm>
        </p:grpSpPr>
        <p:sp>
          <p:nvSpPr>
            <p:cNvPr id="21" name="Textfeld 20"/>
            <p:cNvSpPr txBox="1"/>
            <p:nvPr userDrawn="1"/>
          </p:nvSpPr>
          <p:spPr>
            <a:xfrm>
              <a:off x="35496" y="6299416"/>
              <a:ext cx="439248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de-DE" sz="1800" b="1" dirty="0" smtClean="0">
                  <a:solidFill>
                    <a:srgbClr val="009245"/>
                  </a:solidFill>
                  <a:latin typeface="+mj-lt"/>
                </a:rPr>
                <a:t>Implementation KLP SII Biologie</a:t>
              </a:r>
              <a:endParaRPr lang="de-DE" sz="1800" b="1" dirty="0">
                <a:solidFill>
                  <a:srgbClr val="009245"/>
                </a:solidFill>
                <a:latin typeface="+mj-lt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497" y="6237312"/>
              <a:ext cx="1807999" cy="57606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100000">
                <a:schemeClr val="accent5">
                  <a:tint val="66000"/>
                  <a:satMod val="160000"/>
                </a:schemeClr>
              </a:gs>
              <a:gs pos="53289">
                <a:srgbClr val="F7FDF5"/>
              </a:gs>
              <a:gs pos="87000">
                <a:srgbClr val="DFF7DA"/>
              </a:gs>
              <a:gs pos="14000">
                <a:schemeClr val="accent5">
                  <a:tint val="23500"/>
                  <a:satMod val="160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-1" y="6129303"/>
            <a:ext cx="9143998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sq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5496" y="6237312"/>
            <a:ext cx="9001000" cy="576064"/>
            <a:chOff x="35496" y="6237312"/>
            <a:chExt cx="9001000" cy="576064"/>
          </a:xfrm>
        </p:grpSpPr>
        <p:sp>
          <p:nvSpPr>
            <p:cNvPr id="10" name="Textfeld 9"/>
            <p:cNvSpPr txBox="1"/>
            <p:nvPr userDrawn="1"/>
          </p:nvSpPr>
          <p:spPr>
            <a:xfrm>
              <a:off x="35496" y="6299416"/>
              <a:ext cx="439248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de-DE" sz="1800" b="1" dirty="0" smtClean="0">
                  <a:solidFill>
                    <a:srgbClr val="009245"/>
                  </a:solidFill>
                  <a:latin typeface="+mj-lt"/>
                </a:rPr>
                <a:t>Implementation KLP SII Biologie</a:t>
              </a:r>
              <a:endParaRPr lang="de-DE" sz="1800" b="1" dirty="0">
                <a:solidFill>
                  <a:srgbClr val="009245"/>
                </a:solidFill>
                <a:latin typeface="+mj-lt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497" y="6237312"/>
              <a:ext cx="1807999" cy="57606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3" r:id="rId3"/>
    <p:sldLayoutId id="2147483775" r:id="rId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Workshop II</a:t>
            </a:r>
            <a:br>
              <a:rPr lang="de-DE" sz="2800" dirty="0" smtClean="0"/>
            </a:br>
            <a:r>
              <a:rPr lang="de-DE" sz="2800" dirty="0" smtClean="0"/>
              <a:t>Die Fachschaft erstellt das Schulcurriculum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Implementation Kernlehrplan Sekundarstufe II</a:t>
            </a:r>
            <a:b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Gymnasium/Gesamtschule Biologie</a:t>
            </a:r>
            <a:endParaRPr lang="de-DE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3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42749"/>
          </a:xfrm>
        </p:spPr>
        <p:txBody>
          <a:bodyPr anchor="t">
            <a:normAutofit/>
          </a:bodyPr>
          <a:lstStyle/>
          <a:p>
            <a:r>
              <a:rPr lang="de-DE" sz="2800" dirty="0" smtClean="0"/>
              <a:t>Schulinterner Lehrplan (Beispiel)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4605"/>
            <a:ext cx="6840760" cy="51939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055"/>
            <a:ext cx="6840000" cy="51933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467544" y="4064794"/>
            <a:ext cx="1240581" cy="207169"/>
          </a:xfrm>
          <a:prstGeom prst="roundRect">
            <a:avLst>
              <a:gd name="adj" fmla="val 3416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78" y="4213969"/>
            <a:ext cx="91314" cy="1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42749"/>
          </a:xfrm>
        </p:spPr>
        <p:txBody>
          <a:bodyPr anchor="t">
            <a:normAutofit/>
          </a:bodyPr>
          <a:lstStyle/>
          <a:p>
            <a:r>
              <a:rPr lang="de-DE" sz="2800" dirty="0" smtClean="0"/>
              <a:t>Schulinterner Lehrplan (Beispiel)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4605"/>
            <a:ext cx="6840760" cy="51939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605"/>
            <a:ext cx="6840000" cy="51933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9" name="Abgerundetes Rechteck 8"/>
          <p:cNvSpPr/>
          <p:nvPr/>
        </p:nvSpPr>
        <p:spPr>
          <a:xfrm>
            <a:off x="467544" y="4479131"/>
            <a:ext cx="1240581" cy="300038"/>
          </a:xfrm>
          <a:prstGeom prst="roundRect">
            <a:avLst>
              <a:gd name="adj" fmla="val 3416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66136"/>
            <a:ext cx="91314" cy="1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42749"/>
          </a:xfrm>
        </p:spPr>
        <p:txBody>
          <a:bodyPr anchor="t">
            <a:normAutofit/>
          </a:bodyPr>
          <a:lstStyle/>
          <a:p>
            <a:r>
              <a:rPr lang="de-DE" sz="2800" dirty="0" smtClean="0"/>
              <a:t>Schulinterner Lehrplan (Beispiel)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4605"/>
            <a:ext cx="6840760" cy="51939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605"/>
            <a:ext cx="6840000" cy="51933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9" name="Abgerundetes Rechteck 8"/>
          <p:cNvSpPr/>
          <p:nvPr/>
        </p:nvSpPr>
        <p:spPr>
          <a:xfrm>
            <a:off x="467544" y="4787899"/>
            <a:ext cx="1240581" cy="298451"/>
          </a:xfrm>
          <a:prstGeom prst="roundRect">
            <a:avLst>
              <a:gd name="adj" fmla="val 3416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4" y="5013176"/>
            <a:ext cx="91314" cy="1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42749"/>
          </a:xfrm>
        </p:spPr>
        <p:txBody>
          <a:bodyPr anchor="t">
            <a:normAutofit/>
          </a:bodyPr>
          <a:lstStyle/>
          <a:p>
            <a:r>
              <a:rPr lang="de-DE" sz="2800" dirty="0" smtClean="0"/>
              <a:t>Schulinterner Lehrplan (Beispiel)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4605"/>
            <a:ext cx="6840760" cy="51939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605"/>
            <a:ext cx="6840000" cy="51933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824605"/>
            <a:ext cx="6840000" cy="51933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483183" y="3573016"/>
            <a:ext cx="1393073" cy="576064"/>
          </a:xfrm>
          <a:prstGeom prst="roundRect">
            <a:avLst>
              <a:gd name="adj" fmla="val 3416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04404"/>
            <a:ext cx="91314" cy="1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 50"/>
          <p:cNvGrpSpPr/>
          <p:nvPr/>
        </p:nvGrpSpPr>
        <p:grpSpPr>
          <a:xfrm>
            <a:off x="6544791" y="4023984"/>
            <a:ext cx="1347679" cy="827790"/>
            <a:chOff x="1029830" y="4017037"/>
            <a:chExt cx="1347679" cy="827790"/>
          </a:xfrm>
        </p:grpSpPr>
        <p:sp>
          <p:nvSpPr>
            <p:cNvPr id="52" name="Pfeil nach rechts 51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rechts 52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760862" y="4024114"/>
            <a:ext cx="1347679" cy="827790"/>
            <a:chOff x="1029830" y="4017037"/>
            <a:chExt cx="1347679" cy="827790"/>
          </a:xfrm>
        </p:grpSpPr>
        <p:sp>
          <p:nvSpPr>
            <p:cNvPr id="49" name="Pfeil nach rechts 48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Pfeil nach rechts 49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029830" y="4017037"/>
            <a:ext cx="1347679" cy="827790"/>
            <a:chOff x="1029830" y="4017037"/>
            <a:chExt cx="1347679" cy="827790"/>
          </a:xfrm>
        </p:grpSpPr>
        <p:sp>
          <p:nvSpPr>
            <p:cNvPr id="30" name="Pfeil nach rechts 29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99592" y="4776381"/>
            <a:ext cx="1862491" cy="432048"/>
            <a:chOff x="899592" y="4776381"/>
            <a:chExt cx="1862491" cy="432048"/>
          </a:xfrm>
        </p:grpSpPr>
        <p:sp>
          <p:nvSpPr>
            <p:cNvPr id="12" name="Rechteck 11"/>
            <p:cNvSpPr/>
            <p:nvPr/>
          </p:nvSpPr>
          <p:spPr>
            <a:xfrm>
              <a:off x="899592" y="47763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58027" y="47763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4" name="Pfeil nach rechts 23"/>
          <p:cNvSpPr/>
          <p:nvPr/>
        </p:nvSpPr>
        <p:spPr>
          <a:xfrm rot="8100000">
            <a:off x="1917375" y="2533131"/>
            <a:ext cx="1164853" cy="4468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2700000">
            <a:off x="6286366" y="2547982"/>
            <a:ext cx="1078893" cy="4830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 rot="5400000">
            <a:off x="4227169" y="2588128"/>
            <a:ext cx="689662" cy="49919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1628800"/>
            <a:ext cx="792088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Inhaltsfeld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11560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47864" y="321143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084168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III</a:t>
            </a:r>
            <a:endParaRPr lang="de-DE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158347" y="5593396"/>
            <a:ext cx="4701685" cy="432048"/>
            <a:chOff x="158347" y="5593396"/>
            <a:chExt cx="4701685" cy="432048"/>
          </a:xfrm>
        </p:grpSpPr>
        <p:sp>
          <p:nvSpPr>
            <p:cNvPr id="22" name="Rechteck 21"/>
            <p:cNvSpPr/>
            <p:nvPr/>
          </p:nvSpPr>
          <p:spPr>
            <a:xfrm>
              <a:off x="158347" y="5593396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27584" y="5624754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Inhaltlicher Schwerpunkt laut KLP</a:t>
              </a:r>
              <a:endParaRPr lang="de-DE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640754" y="4776381"/>
            <a:ext cx="1862491" cy="432048"/>
            <a:chOff x="979984" y="4928781"/>
            <a:chExt cx="1862491" cy="432048"/>
          </a:xfrm>
        </p:grpSpPr>
        <p:sp>
          <p:nvSpPr>
            <p:cNvPr id="35" name="Rechteck 34"/>
            <p:cNvSpPr/>
            <p:nvPr/>
          </p:nvSpPr>
          <p:spPr>
            <a:xfrm>
              <a:off x="979984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338419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431548" y="4776381"/>
            <a:ext cx="1862491" cy="432048"/>
            <a:chOff x="979984" y="4928781"/>
            <a:chExt cx="1862491" cy="432048"/>
          </a:xfrm>
        </p:grpSpPr>
        <p:sp>
          <p:nvSpPr>
            <p:cNvPr id="41" name="Rechteck 40"/>
            <p:cNvSpPr/>
            <p:nvPr/>
          </p:nvSpPr>
          <p:spPr>
            <a:xfrm>
              <a:off x="979984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338419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2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 50"/>
          <p:cNvGrpSpPr/>
          <p:nvPr/>
        </p:nvGrpSpPr>
        <p:grpSpPr>
          <a:xfrm>
            <a:off x="6544791" y="4023984"/>
            <a:ext cx="1347679" cy="827790"/>
            <a:chOff x="1029830" y="4017037"/>
            <a:chExt cx="1347679" cy="827790"/>
          </a:xfrm>
        </p:grpSpPr>
        <p:sp>
          <p:nvSpPr>
            <p:cNvPr id="52" name="Pfeil nach rechts 51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rechts 52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760862" y="4024114"/>
            <a:ext cx="1347679" cy="827790"/>
            <a:chOff x="1029830" y="4017037"/>
            <a:chExt cx="1347679" cy="827790"/>
          </a:xfrm>
        </p:grpSpPr>
        <p:sp>
          <p:nvSpPr>
            <p:cNvPr id="49" name="Pfeil nach rechts 48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Pfeil nach rechts 49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029830" y="4017037"/>
            <a:ext cx="1347679" cy="827790"/>
            <a:chOff x="1029830" y="4017037"/>
            <a:chExt cx="1347679" cy="827790"/>
          </a:xfrm>
        </p:grpSpPr>
        <p:sp>
          <p:nvSpPr>
            <p:cNvPr id="30" name="Pfeil nach rechts 29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hteck 11"/>
          <p:cNvSpPr/>
          <p:nvPr/>
        </p:nvSpPr>
        <p:spPr>
          <a:xfrm>
            <a:off x="899592" y="4776381"/>
            <a:ext cx="5040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258027" y="4776381"/>
            <a:ext cx="5040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de-DE" sz="2400" dirty="0" smtClean="0"/>
              <a:t>*</a:t>
            </a:r>
            <a:endParaRPr lang="de-DE" dirty="0"/>
          </a:p>
        </p:txBody>
      </p:sp>
      <p:sp>
        <p:nvSpPr>
          <p:cNvPr id="24" name="Pfeil nach rechts 23"/>
          <p:cNvSpPr/>
          <p:nvPr/>
        </p:nvSpPr>
        <p:spPr>
          <a:xfrm rot="8100000">
            <a:off x="1917375" y="2533131"/>
            <a:ext cx="1164853" cy="4468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2700000">
            <a:off x="6286366" y="2547982"/>
            <a:ext cx="1078893" cy="4830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 rot="5400000">
            <a:off x="4227169" y="2588128"/>
            <a:ext cx="689662" cy="49919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1628800"/>
            <a:ext cx="792088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Inhaltsfeld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11560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47864" y="321143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084168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III</a:t>
            </a:r>
            <a:endParaRPr lang="de-DE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158347" y="5593396"/>
            <a:ext cx="4701685" cy="432048"/>
            <a:chOff x="158347" y="5593396"/>
            <a:chExt cx="4701685" cy="432048"/>
          </a:xfrm>
        </p:grpSpPr>
        <p:sp>
          <p:nvSpPr>
            <p:cNvPr id="22" name="Rechteck 21"/>
            <p:cNvSpPr/>
            <p:nvPr/>
          </p:nvSpPr>
          <p:spPr>
            <a:xfrm>
              <a:off x="158347" y="5593396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27584" y="5624754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Inhaltlicher Schwerpunkt laut KLP</a:t>
              </a:r>
              <a:endParaRPr lang="de-DE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640754" y="4776381"/>
            <a:ext cx="1862491" cy="432048"/>
            <a:chOff x="979984" y="4928781"/>
            <a:chExt cx="1862491" cy="432048"/>
          </a:xfrm>
        </p:grpSpPr>
        <p:sp>
          <p:nvSpPr>
            <p:cNvPr id="35" name="Rechteck 34"/>
            <p:cNvSpPr/>
            <p:nvPr/>
          </p:nvSpPr>
          <p:spPr>
            <a:xfrm>
              <a:off x="979984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338419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1" name="Rechteck 40"/>
          <p:cNvSpPr/>
          <p:nvPr/>
        </p:nvSpPr>
        <p:spPr>
          <a:xfrm>
            <a:off x="6431548" y="4776381"/>
            <a:ext cx="5040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7789983" y="4776381"/>
            <a:ext cx="5040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2257298" y="4773337"/>
            <a:ext cx="504056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de-DE" sz="2400" dirty="0" smtClean="0"/>
              <a:t>*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7812360" y="4776381"/>
            <a:ext cx="504056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de-DE" sz="2400" dirty="0" smtClean="0"/>
              <a:t>*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6007 0.04606 C 0.19427 0.05694 0.24479 0.06296 0.29774 0.06296 C 0.35798 0.06296 0.40659 0.05694 0.44027 0.04606 L 0.60364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3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 50"/>
          <p:cNvGrpSpPr/>
          <p:nvPr/>
        </p:nvGrpSpPr>
        <p:grpSpPr>
          <a:xfrm>
            <a:off x="6544791" y="4023984"/>
            <a:ext cx="1347679" cy="827790"/>
            <a:chOff x="1029830" y="4017037"/>
            <a:chExt cx="1347679" cy="827790"/>
          </a:xfrm>
        </p:grpSpPr>
        <p:sp>
          <p:nvSpPr>
            <p:cNvPr id="52" name="Pfeil nach rechts 51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rechts 52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760862" y="4024114"/>
            <a:ext cx="1347679" cy="827790"/>
            <a:chOff x="1029830" y="4017037"/>
            <a:chExt cx="1347679" cy="827790"/>
          </a:xfrm>
        </p:grpSpPr>
        <p:sp>
          <p:nvSpPr>
            <p:cNvPr id="49" name="Pfeil nach rechts 48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Pfeil nach rechts 49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029830" y="4017037"/>
            <a:ext cx="1347679" cy="827790"/>
            <a:chOff x="1029830" y="4017037"/>
            <a:chExt cx="1347679" cy="827790"/>
          </a:xfrm>
        </p:grpSpPr>
        <p:sp>
          <p:nvSpPr>
            <p:cNvPr id="30" name="Pfeil nach rechts 29"/>
            <p:cNvSpPr/>
            <p:nvPr/>
          </p:nvSpPr>
          <p:spPr>
            <a:xfrm rot="2703838">
              <a:off x="1819600" y="4286918"/>
              <a:ext cx="827790" cy="2880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 rot="8137387">
              <a:off x="1029830" y="4276082"/>
              <a:ext cx="837302" cy="3020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99592" y="4776381"/>
            <a:ext cx="1862491" cy="432048"/>
            <a:chOff x="899592" y="4776381"/>
            <a:chExt cx="1862491" cy="432048"/>
          </a:xfrm>
        </p:grpSpPr>
        <p:sp>
          <p:nvSpPr>
            <p:cNvPr id="12" name="Rechteck 11"/>
            <p:cNvSpPr/>
            <p:nvPr/>
          </p:nvSpPr>
          <p:spPr>
            <a:xfrm>
              <a:off x="899592" y="47763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58027" y="47763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4" name="Pfeil nach rechts 23"/>
          <p:cNvSpPr/>
          <p:nvPr/>
        </p:nvSpPr>
        <p:spPr>
          <a:xfrm rot="8100000">
            <a:off x="1917375" y="2533131"/>
            <a:ext cx="1164853" cy="4468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2700000">
            <a:off x="6286366" y="2547982"/>
            <a:ext cx="1078893" cy="4830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 rot="5400000">
            <a:off x="4227169" y="2588128"/>
            <a:ext cx="689662" cy="49919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1628800"/>
            <a:ext cx="792088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Inhaltsfeld</a:t>
            </a:r>
          </a:p>
          <a:p>
            <a:pPr algn="ctr"/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Biologie der Zelle</a:t>
            </a:r>
            <a:endParaRPr lang="de-DE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11560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</a:t>
            </a:r>
          </a:p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Kein Leben ohne Zelle I</a:t>
            </a:r>
            <a:b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Wie sind Zellen aufgebaut und organisiert?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47864" y="321143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</a:t>
            </a:r>
          </a:p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Kein Leben ohne Zelle II</a:t>
            </a:r>
            <a:b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Welche Bedeutung haben Zellkern und Nukleinsäuren…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084168" y="3212976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Unterrichtsvorhaben III</a:t>
            </a:r>
          </a:p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Erforschung der Biomembran</a:t>
            </a:r>
            <a:b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Welche Bedeutung haben technischer Fortschritt ….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3640754" y="4776381"/>
            <a:ext cx="1862491" cy="432048"/>
            <a:chOff x="979984" y="4928781"/>
            <a:chExt cx="1862491" cy="432048"/>
          </a:xfrm>
        </p:grpSpPr>
        <p:sp>
          <p:nvSpPr>
            <p:cNvPr id="35" name="Rechteck 34"/>
            <p:cNvSpPr/>
            <p:nvPr/>
          </p:nvSpPr>
          <p:spPr>
            <a:xfrm>
              <a:off x="979984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338419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431548" y="4776381"/>
            <a:ext cx="1862491" cy="432048"/>
            <a:chOff x="979984" y="4928781"/>
            <a:chExt cx="1862491" cy="432048"/>
          </a:xfrm>
        </p:grpSpPr>
        <p:sp>
          <p:nvSpPr>
            <p:cNvPr id="41" name="Rechteck 40"/>
            <p:cNvSpPr/>
            <p:nvPr/>
          </p:nvSpPr>
          <p:spPr>
            <a:xfrm>
              <a:off x="979984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338419" y="4928781"/>
              <a:ext cx="504056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13234" y="5292510"/>
            <a:ext cx="9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Zellaufbau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84386" y="5321813"/>
            <a:ext cx="13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Zellverdopplung und DNA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012160" y="5316976"/>
            <a:ext cx="136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Biomembranen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813232" y="5274952"/>
            <a:ext cx="1462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Stofftransport zwischen Kompartimenten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412205" y="5271271"/>
            <a:ext cx="955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Funktion des Zellkerns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303527" y="5294877"/>
            <a:ext cx="1462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</a:schemeClr>
                </a:solidFill>
              </a:rPr>
              <a:t>Stofftransport zwischen Kompartimenten</a:t>
            </a:r>
            <a:endParaRPr lang="de-D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8" grpId="0" animBg="1"/>
      <p:bldP spid="9" grpId="0" animBg="1"/>
      <p:bldP spid="10" grpId="0" animBg="1"/>
      <p:bldP spid="2" grpId="0"/>
      <p:bldP spid="32" grpId="0"/>
      <p:bldP spid="33" grpId="0"/>
      <p:bldP spid="37" grpId="0"/>
      <p:bldP spid="3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>
          <a:xfrm>
            <a:off x="4499991" y="1522884"/>
            <a:ext cx="1224137" cy="288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4499991" y="1807727"/>
            <a:ext cx="1224137" cy="288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4499991" y="2923789"/>
            <a:ext cx="1224137" cy="288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4499991" y="4539715"/>
            <a:ext cx="1224137" cy="288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4499991" y="5364570"/>
            <a:ext cx="1224137" cy="288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68149"/>
            <a:ext cx="7772400" cy="88529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Raster für ein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2289448" cy="25922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5939"/>
            <a:ext cx="4320480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i="1" u="sng" dirty="0"/>
              <a:t>Unterrichtsvorhaben I:</a:t>
            </a:r>
            <a:endParaRPr lang="de-DE" dirty="0"/>
          </a:p>
          <a:p>
            <a:r>
              <a:rPr lang="de-DE" b="1" dirty="0"/>
              <a:t>Thema: </a:t>
            </a:r>
            <a:r>
              <a:rPr lang="de-DE" i="1" dirty="0"/>
              <a:t>Kein Leben ohne Zelle I - Wie sind Zellen aufgebaut und organisiert?</a:t>
            </a:r>
            <a:endParaRPr lang="de-DE" dirty="0"/>
          </a:p>
          <a:p>
            <a:r>
              <a:rPr lang="de-DE" b="1" dirty="0"/>
              <a:t>Kontext: </a:t>
            </a:r>
            <a:r>
              <a:rPr lang="de-DE" dirty="0"/>
              <a:t>Kein Leben ohne Zelle I (Kontext der Fachkonferenz)</a:t>
            </a:r>
          </a:p>
          <a:p>
            <a:r>
              <a:rPr lang="de-DE" b="1" dirty="0"/>
              <a:t>Schwerpunkte der </a:t>
            </a:r>
            <a:r>
              <a:rPr lang="de-DE" b="1" dirty="0" err="1"/>
              <a:t>Kompetenzentwick­lung</a:t>
            </a:r>
            <a:r>
              <a:rPr lang="de-DE" b="1" dirty="0"/>
              <a:t>:</a:t>
            </a:r>
            <a:endParaRPr lang="de-DE" dirty="0"/>
          </a:p>
          <a:p>
            <a:pPr lvl="0"/>
            <a:r>
              <a:rPr lang="de-DE" dirty="0"/>
              <a:t>UF1 - Wiedergabe</a:t>
            </a:r>
          </a:p>
          <a:p>
            <a:pPr lvl="0"/>
            <a:r>
              <a:rPr lang="de-DE" dirty="0"/>
              <a:t>UF2 - Auswahl</a:t>
            </a:r>
          </a:p>
          <a:p>
            <a:pPr lvl="0"/>
            <a:r>
              <a:rPr lang="de-DE" dirty="0"/>
              <a:t>K1 - Dokumentation</a:t>
            </a:r>
          </a:p>
          <a:p>
            <a:r>
              <a:rPr lang="de-DE" b="1" dirty="0"/>
              <a:t>Inhaltsfeld: </a:t>
            </a:r>
            <a:r>
              <a:rPr lang="de-DE" dirty="0"/>
              <a:t>IF 1 (Biologie der Zelle)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Inhaltliche Schwerpunkte:</a:t>
            </a:r>
            <a:endParaRPr lang="de-DE" dirty="0"/>
          </a:p>
          <a:p>
            <a:pPr lvl="0"/>
            <a:r>
              <a:rPr lang="de-DE" dirty="0"/>
              <a:t>♦ Zellaufbau ♦ Stofftransport zwischen Kom­partimenten (Teil 1)</a:t>
            </a:r>
          </a:p>
          <a:p>
            <a:r>
              <a:rPr lang="de-DE" b="1" dirty="0"/>
              <a:t>Zeitbedarf: </a:t>
            </a:r>
            <a:r>
              <a:rPr lang="de-DE" dirty="0"/>
              <a:t>ca. 11 Std. </a:t>
            </a:r>
            <a:r>
              <a:rPr lang="de-DE" dirty="0" smtClean="0"/>
              <a:t>à </a:t>
            </a:r>
            <a:r>
              <a:rPr lang="de-DE" dirty="0"/>
              <a:t>45 Minuten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724128" y="1485939"/>
            <a:ext cx="3419872" cy="44633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800" dirty="0" smtClean="0"/>
              <a:t>ein Raster </a:t>
            </a:r>
            <a:r>
              <a:rPr lang="de-DE" sz="1800" smtClean="0"/>
              <a:t>pro UV;</a:t>
            </a:r>
            <a:endParaRPr lang="de-DE" sz="1800" dirty="0" smtClean="0"/>
          </a:p>
          <a:p>
            <a:pPr>
              <a:spcBef>
                <a:spcPts val="0"/>
              </a:spcBef>
            </a:pPr>
            <a:r>
              <a:rPr lang="de-DE" sz="1800" dirty="0" smtClean="0"/>
              <a:t>Das </a:t>
            </a:r>
            <a:r>
              <a:rPr lang="de-DE" sz="1800" b="1" dirty="0" smtClean="0"/>
              <a:t>Thema</a:t>
            </a:r>
            <a:r>
              <a:rPr lang="de-DE" sz="1800" dirty="0" smtClean="0"/>
              <a:t> enthält den </a:t>
            </a:r>
            <a:r>
              <a:rPr lang="de-DE" sz="1800" b="1" dirty="0" smtClean="0"/>
              <a:t>Kontext</a:t>
            </a:r>
            <a:r>
              <a:rPr lang="de-DE" sz="1800" dirty="0" smtClean="0"/>
              <a:t> und die didaktische Frage.</a:t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spcBef>
                <a:spcPts val="0"/>
              </a:spcBef>
            </a:pPr>
            <a:r>
              <a:rPr lang="de-DE" sz="1800" dirty="0" smtClean="0"/>
              <a:t>ergeben sich aus dem Bezug der konkretisierten Kompetenzerwartungen zu bestimmten übergeordneten Kompetenzerwartungen,</a:t>
            </a:r>
            <a:br>
              <a:rPr lang="de-DE" sz="1800" dirty="0" smtClean="0"/>
            </a:br>
            <a:endParaRPr lang="de-DE" sz="1800" dirty="0" smtClean="0"/>
          </a:p>
          <a:p>
            <a:pPr>
              <a:spcBef>
                <a:spcPts val="0"/>
              </a:spcBef>
            </a:pPr>
            <a:r>
              <a:rPr lang="de-DE" sz="1800" dirty="0" smtClean="0"/>
              <a:t>sind im KLP für jedes Inhaltsfeld angegeben,</a:t>
            </a:r>
            <a:br>
              <a:rPr lang="de-DE" sz="1800" dirty="0" smtClean="0"/>
            </a:br>
            <a:endParaRPr lang="de-DE" sz="1800" dirty="0" smtClean="0"/>
          </a:p>
          <a:p>
            <a:pPr>
              <a:spcBef>
                <a:spcPts val="0"/>
              </a:spcBef>
            </a:pPr>
            <a:r>
              <a:rPr lang="de-DE" sz="1800" dirty="0" smtClean="0"/>
              <a:t>Planungsgrundlage.</a:t>
            </a:r>
          </a:p>
          <a:p>
            <a:endParaRPr lang="de-DE" sz="1800" dirty="0" smtClean="0"/>
          </a:p>
          <a:p>
            <a:pPr marL="0" indent="0">
              <a:buFont typeface="Wingdings 2"/>
              <a:buNone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8123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Raster für Unterrichtsvorhaben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672408"/>
          </a:xfrm>
        </p:spPr>
        <p:txBody>
          <a:bodyPr>
            <a:normAutofit/>
          </a:bodyPr>
          <a:lstStyle/>
          <a:p>
            <a:r>
              <a:rPr lang="de-DE" dirty="0" smtClean="0"/>
              <a:t>geben einen raschen Überblick über die laut Fachkonferenz verbindlichen Unterrichtsvorhaben und deren Reihenfolge pro Schuljahr.</a:t>
            </a:r>
          </a:p>
          <a:p>
            <a:r>
              <a:rPr lang="de-DE" dirty="0" smtClean="0"/>
              <a:t>enthalten Thema des Unterrichtsvorhabens.</a:t>
            </a:r>
          </a:p>
          <a:p>
            <a:r>
              <a:rPr lang="de-DE" dirty="0" smtClean="0"/>
              <a:t>enthalten zugeordnete(s) Inhaltsfeld(er) und die inhaltlichen Schwerpunkte.</a:t>
            </a:r>
          </a:p>
          <a:p>
            <a:r>
              <a:rPr lang="de-DE" dirty="0" smtClean="0"/>
              <a:t>enthalten Schwerpunkte der Kompetenzentwicklung.</a:t>
            </a:r>
          </a:p>
          <a:p>
            <a:r>
              <a:rPr lang="de-DE" dirty="0" smtClean="0"/>
              <a:t>weisen Zeitrahmen zu.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885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Frage der Fachkonferenz: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Wie </a:t>
            </a:r>
            <a:r>
              <a:rPr lang="de-DE" dirty="0"/>
              <a:t>kann </a:t>
            </a:r>
            <a:r>
              <a:rPr lang="de-DE" dirty="0" smtClean="0"/>
              <a:t>die Biologie-Fachschaft sicherstellen,</a:t>
            </a:r>
            <a:br>
              <a:rPr lang="de-DE" dirty="0" smtClean="0"/>
            </a:br>
            <a:r>
              <a:rPr lang="de-DE" dirty="0" smtClean="0"/>
              <a:t>dass </a:t>
            </a:r>
            <a:r>
              <a:rPr lang="de-DE" b="1" dirty="0" smtClean="0"/>
              <a:t>alle </a:t>
            </a:r>
            <a:r>
              <a:rPr lang="de-DE" dirty="0" smtClean="0"/>
              <a:t>übergeordneten Kompetenzerwartungen </a:t>
            </a:r>
            <a:br>
              <a:rPr lang="de-DE" dirty="0" smtClean="0"/>
            </a:br>
            <a:r>
              <a:rPr lang="de-DE" dirty="0" smtClean="0"/>
              <a:t>den Unterrichtsvorhaben in der Einführungsphase bzw. </a:t>
            </a:r>
            <a:br>
              <a:rPr lang="de-DE" dirty="0" smtClean="0"/>
            </a:br>
            <a:r>
              <a:rPr lang="de-DE" dirty="0" smtClean="0"/>
              <a:t>in der gesamten Qualifikationsphase zugeordnet sind?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400" dirty="0" smtClean="0"/>
              <a:t>Progressionstabelle zu den übergeordneten Kompetenzerwartungen im KLP vorhanden</a:t>
            </a:r>
          </a:p>
          <a:p>
            <a:r>
              <a:rPr lang="de-DE" sz="2400" dirty="0" smtClean="0"/>
              <a:t>Arbeitstabelle zur Verteilung der übergeordneten Kompetenzerwartungen auf die Inhaltsfelder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90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3456384"/>
          </a:xfrm>
        </p:spPr>
        <p:txBody>
          <a:bodyPr anchor="t">
            <a:normAutofit/>
          </a:bodyPr>
          <a:lstStyle/>
          <a:p>
            <a:pPr algn="ctr"/>
            <a:r>
              <a:rPr lang="de-DE" dirty="0" smtClean="0"/>
              <a:t>Workshop II</a:t>
            </a:r>
            <a:br>
              <a:rPr lang="de-DE" dirty="0" smtClean="0"/>
            </a:br>
            <a:r>
              <a:rPr lang="de-DE" dirty="0" smtClean="0"/>
              <a:t>Die Fachschaft erstellt das Schulcurriculum</a:t>
            </a:r>
            <a:br>
              <a:rPr lang="de-DE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200" dirty="0" smtClean="0"/>
              <a:t>Umgang mit dem Übersichtsraster</a:t>
            </a:r>
            <a:br>
              <a:rPr lang="de-DE" sz="3200" dirty="0" smtClean="0"/>
            </a:b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690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Zuordnung der übergeordneten Kompetenzerwartungen zu den Inhaltsfeldern</a:t>
            </a:r>
            <a:endParaRPr lang="de-DE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10484"/>
              </p:ext>
            </p:extLst>
          </p:nvPr>
        </p:nvGraphicFramePr>
        <p:xfrm>
          <a:off x="112263" y="692696"/>
          <a:ext cx="8919474" cy="4842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00"/>
                <a:gridCol w="1620000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  <a:gridCol w="361446"/>
              </a:tblGrid>
              <a:tr h="424787">
                <a:tc row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Inhaltsfelder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übergeordnete </a:t>
                      </a:r>
                      <a:r>
                        <a:rPr lang="de-DE" sz="1400" baseline="0" dirty="0" smtClean="0">
                          <a:solidFill>
                            <a:sysClr val="windowText" lastClr="000000"/>
                          </a:solidFill>
                        </a:rPr>
                        <a:t>Kompetenzerwartung (laut KLP)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983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Umgang mit Fachwissen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Erkenntnisgewinnung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Kommunikation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Bewertung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UF1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UF2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UF3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UF4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E7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K1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K2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K3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K4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EF</a:t>
                      </a:r>
                    </a:p>
                  </a:txBody>
                  <a:tcPr marL="36000" marR="36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Biologie der Zelle</a:t>
                      </a: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Energiestoffwechsel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ysClr val="windowText" lastClr="000000"/>
                          </a:solidFill>
                        </a:rPr>
                        <a:t>GK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Q1 und Q2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Genetik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Neurobiologie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Ökologie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Evolution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ysClr val="windowText" lastClr="000000"/>
                          </a:solidFill>
                        </a:rPr>
                        <a:t>LK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Q1 und Q2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Genetik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Neurobiologie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Ökologie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Evolution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000" marR="90000" marT="36000" marB="3600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7504" y="573325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Die Ziffern in den Kästchen geben die Häufigkeit der gefundenen Zuordnungen an.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658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feil nach rechts 33"/>
          <p:cNvSpPr/>
          <p:nvPr/>
        </p:nvSpPr>
        <p:spPr>
          <a:xfrm>
            <a:off x="3419872" y="4797152"/>
            <a:ext cx="2016224" cy="3600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3563888" y="5157191"/>
            <a:ext cx="2016224" cy="3600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8119053">
            <a:off x="2497574" y="3911391"/>
            <a:ext cx="1547704" cy="3158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2690313">
            <a:off x="5041229" y="3899057"/>
            <a:ext cx="1526747" cy="33750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 rot="5400000">
            <a:off x="4081339" y="2053037"/>
            <a:ext cx="986905" cy="2824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8119053">
            <a:off x="6056530" y="2002127"/>
            <a:ext cx="1458113" cy="3158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2690313">
            <a:off x="1583452" y="1999863"/>
            <a:ext cx="1419901" cy="33750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15616" y="2708920"/>
            <a:ext cx="6912768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Unterrichtsvorhaben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467544" y="76563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inhaltliche Schwerpunkte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47864" y="76563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Kontext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228184" y="764704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konkretisierte Kompetenzerwartungen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1043608" y="4660080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Raster für ein Unterrichtsvorhaben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5508104" y="4645950"/>
            <a:ext cx="2448272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konkretisiertes</a:t>
            </a:r>
          </a:p>
          <a:p>
            <a:pPr algn="ctr"/>
            <a:r>
              <a:rPr lang="de-DE" dirty="0" smtClean="0"/>
              <a:t>Unterrichtsvorhaben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 animBg="1"/>
      <p:bldP spid="15" grpId="0" animBg="1"/>
      <p:bldP spid="16" grpId="0" animBg="1"/>
      <p:bldP spid="27" grpId="0" animBg="1"/>
      <p:bldP spid="32" grpId="0" animBg="1"/>
      <p:bldP spid="31" grpId="0" animBg="1"/>
      <p:bldP spid="8" grpId="0" animBg="1"/>
      <p:bldP spid="9" grpId="0" animBg="1"/>
      <p:bldP spid="10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/>
              <a:t>Aufgaben der </a:t>
            </a:r>
            <a:r>
              <a:rPr lang="de-DE" dirty="0" smtClean="0"/>
              <a:t>Arbeitsgruppe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814724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Voraussetzung</a:t>
            </a:r>
            <a:r>
              <a:rPr lang="de-DE" dirty="0" smtClean="0"/>
              <a:t>: Konkretisiertes Unterrichtsvorhaben</a:t>
            </a:r>
          </a:p>
          <a:p>
            <a:pPr marL="0" indent="0">
              <a:buNone/>
            </a:pPr>
            <a:r>
              <a:rPr lang="de-DE" b="1" dirty="0" smtClean="0"/>
              <a:t>Ziel</a:t>
            </a:r>
            <a:r>
              <a:rPr lang="de-DE" dirty="0" smtClean="0"/>
              <a:t>: Erstellung eines passenden Rasters zu diesem Unterrichtsvorhaben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/>
            </a:pPr>
            <a:r>
              <a:rPr lang="de-DE" sz="2400" dirty="0" smtClean="0">
                <a:ea typeface="Calibri"/>
                <a:cs typeface="Times New Roman"/>
              </a:rPr>
              <a:t>Sichten </a:t>
            </a:r>
            <a:r>
              <a:rPr lang="de-DE" sz="2400" dirty="0">
                <a:ea typeface="Calibri"/>
                <a:cs typeface="Times New Roman"/>
              </a:rPr>
              <a:t>Sie das Material und ordnen Sie die übergeordneten Kompetenzerwartungen passend den konkretisierten Kompetenzerwartungen bei diesem Unterrichtsvorhaben zu.</a:t>
            </a:r>
            <a:endParaRPr lang="de-DE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/>
            </a:pPr>
            <a:r>
              <a:rPr lang="de-DE" sz="2400" dirty="0">
                <a:ea typeface="Calibri"/>
                <a:cs typeface="Times New Roman"/>
              </a:rPr>
              <a:t>Tragen Sie Ihre Ergebnisse in das </a:t>
            </a:r>
            <a:r>
              <a:rPr lang="de-DE" sz="2400" dirty="0" smtClean="0">
                <a:ea typeface="Calibri"/>
                <a:cs typeface="Times New Roman"/>
              </a:rPr>
              <a:t>Raster </a:t>
            </a:r>
            <a:r>
              <a:rPr lang="de-DE" sz="2400" dirty="0">
                <a:ea typeface="Calibri"/>
                <a:cs typeface="Times New Roman"/>
              </a:rPr>
              <a:t>auf Folie ein.</a:t>
            </a:r>
            <a:endParaRPr lang="de-DE" sz="2000" dirty="0">
              <a:ea typeface="Calibri"/>
              <a:cs typeface="Times New Roman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269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140222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Gliederung des Workshops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313384"/>
            <a:ext cx="7772400" cy="2987824"/>
          </a:xfrm>
        </p:spPr>
        <p:txBody>
          <a:bodyPr>
            <a:normAutofit/>
          </a:bodyPr>
          <a:lstStyle/>
          <a:p>
            <a:r>
              <a:rPr lang="de-DE" dirty="0" smtClean="0"/>
              <a:t>Einführungsvortrag</a:t>
            </a:r>
          </a:p>
          <a:p>
            <a:r>
              <a:rPr lang="de-DE" dirty="0" smtClean="0"/>
              <a:t>Umgang mit dem Übersichtsraster </a:t>
            </a:r>
          </a:p>
          <a:p>
            <a:pPr lvl="1"/>
            <a:r>
              <a:rPr lang="de-DE" dirty="0" smtClean="0"/>
              <a:t>Arbeit in Gruppen</a:t>
            </a:r>
          </a:p>
          <a:p>
            <a:pPr lvl="1"/>
            <a:r>
              <a:rPr lang="de-DE" dirty="0" smtClean="0"/>
              <a:t>Präsentation</a:t>
            </a:r>
          </a:p>
          <a:p>
            <a:r>
              <a:rPr lang="de-DE" dirty="0" smtClean="0"/>
              <a:t>Reflexion und Diskussion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784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403648" y="3645024"/>
            <a:ext cx="302433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der Fachkonferenz</a:t>
            </a:r>
          </a:p>
          <a:p>
            <a:r>
              <a:rPr lang="de-DE" dirty="0" smtClean="0"/>
              <a:t>Schulische Voraussetzungen</a:t>
            </a:r>
          </a:p>
          <a:p>
            <a:r>
              <a:rPr lang="de-DE" dirty="0" smtClean="0"/>
              <a:t>Hilfestellungen </a:t>
            </a:r>
          </a:p>
          <a:p>
            <a:pPr lvl="1"/>
            <a:r>
              <a:rPr lang="de-DE" dirty="0" smtClean="0"/>
              <a:t>Beispiel für einen schulinternen Lehrplan in der Einführungsphase</a:t>
            </a:r>
          </a:p>
          <a:p>
            <a:pPr lvl="2"/>
            <a:r>
              <a:rPr lang="de-DE" dirty="0" smtClean="0"/>
              <a:t>Übersichtsraster (WSII)</a:t>
            </a:r>
          </a:p>
          <a:p>
            <a:pPr lvl="2"/>
            <a:r>
              <a:rPr lang="de-DE" dirty="0" smtClean="0"/>
              <a:t>konkretisierte Planung der Unterrichtsvorhaben (WSIII)</a:t>
            </a:r>
          </a:p>
          <a:p>
            <a:pPr lvl="1"/>
            <a:r>
              <a:rPr lang="de-DE" dirty="0" smtClean="0"/>
              <a:t>Arbeitstabelle zur Verteilung der übergeordneten Kompetenzen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650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/>
              <a:t>Aufgaben der Fachkonferenz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Die Fachkonferenz:</a:t>
            </a:r>
          </a:p>
          <a:p>
            <a:r>
              <a:rPr lang="de-DE" dirty="0"/>
              <a:t>erstellt ein schulinternes </a:t>
            </a:r>
            <a:r>
              <a:rPr lang="de-DE" dirty="0" smtClean="0"/>
              <a:t>Curriculum. </a:t>
            </a:r>
          </a:p>
          <a:p>
            <a:pPr lvl="1"/>
            <a:r>
              <a:rPr lang="de-DE" dirty="0" smtClean="0"/>
              <a:t>legt die Reihenfolge der Inhaltsfelder verbindlich fest.</a:t>
            </a:r>
          </a:p>
          <a:p>
            <a:pPr lvl="1"/>
            <a:r>
              <a:rPr lang="de-DE" dirty="0" smtClean="0"/>
              <a:t>legt die Kontexte verbindlich fest.</a:t>
            </a:r>
          </a:p>
          <a:p>
            <a:pPr lvl="1"/>
            <a:r>
              <a:rPr lang="de-DE" dirty="0" smtClean="0"/>
              <a:t>legt ein verbindliches Übersichtsraster fest.</a:t>
            </a:r>
          </a:p>
          <a:p>
            <a:pPr lvl="1"/>
            <a:r>
              <a:rPr lang="de-DE" dirty="0" smtClean="0"/>
              <a:t>ordnet die konkretisierten Kompetenzerwartungen verbindlich einem Unterrichtsvorhaben zu.</a:t>
            </a:r>
          </a:p>
          <a:p>
            <a:pPr lvl="1"/>
            <a:r>
              <a:rPr lang="de-DE" dirty="0" smtClean="0"/>
              <a:t>trifft verbindliche Absprachen zu ausgewählten didaktischen Entscheidungen.</a:t>
            </a:r>
          </a:p>
          <a:p>
            <a:pPr lvl="1"/>
            <a:r>
              <a:rPr lang="de-DE" dirty="0" smtClean="0"/>
              <a:t>gibt Empfehlungen für Lehrmittel/Material/Methoden.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633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llipse 92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cxnSp>
        <p:nvCxnSpPr>
          <p:cNvPr id="15" name="Gerade Verbindung mit Pfeil 14"/>
          <p:cNvCxnSpPr>
            <a:stCxn id="8" idx="4"/>
            <a:endCxn id="6" idx="0"/>
          </p:cNvCxnSpPr>
          <p:nvPr/>
        </p:nvCxnSpPr>
        <p:spPr>
          <a:xfrm>
            <a:off x="4563149" y="1916832"/>
            <a:ext cx="4622" cy="679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36" idx="6"/>
            <a:endCxn id="6" idx="2"/>
          </p:cNvCxnSpPr>
          <p:nvPr/>
        </p:nvCxnSpPr>
        <p:spPr>
          <a:xfrm>
            <a:off x="2015512" y="3436844"/>
            <a:ext cx="95573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2" idx="3"/>
            <a:endCxn id="6" idx="7"/>
          </p:cNvCxnSpPr>
          <p:nvPr/>
        </p:nvCxnSpPr>
        <p:spPr>
          <a:xfrm flipH="1">
            <a:off x="5696682" y="2470841"/>
            <a:ext cx="984036" cy="371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3" idx="2"/>
            <a:endCxn id="6" idx="6"/>
          </p:cNvCxnSpPr>
          <p:nvPr/>
        </p:nvCxnSpPr>
        <p:spPr>
          <a:xfrm flipH="1">
            <a:off x="6164292" y="3436844"/>
            <a:ext cx="92356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1" idx="5"/>
            <a:endCxn id="6" idx="1"/>
          </p:cNvCxnSpPr>
          <p:nvPr/>
        </p:nvCxnSpPr>
        <p:spPr>
          <a:xfrm>
            <a:off x="2422650" y="2470841"/>
            <a:ext cx="1016209" cy="371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>
            <a:stCxn id="92" idx="0"/>
            <a:endCxn id="6" idx="4"/>
          </p:cNvCxnSpPr>
          <p:nvPr/>
        </p:nvCxnSpPr>
        <p:spPr>
          <a:xfrm flipV="1">
            <a:off x="4563149" y="4277261"/>
            <a:ext cx="4622" cy="700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>
            <a:stCxn id="98" idx="7"/>
            <a:endCxn id="6" idx="3"/>
          </p:cNvCxnSpPr>
          <p:nvPr/>
        </p:nvCxnSpPr>
        <p:spPr>
          <a:xfrm flipV="1">
            <a:off x="2456411" y="4031109"/>
            <a:ext cx="982448" cy="681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>
            <a:stCxn id="106" idx="1"/>
            <a:endCxn id="6" idx="5"/>
          </p:cNvCxnSpPr>
          <p:nvPr/>
        </p:nvCxnSpPr>
        <p:spPr>
          <a:xfrm flipH="1" flipV="1">
            <a:off x="5696682" y="4031109"/>
            <a:ext cx="982235" cy="681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3375149" y="1016832"/>
            <a:ext cx="2376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Schwerpunkte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087856" y="2986844"/>
            <a:ext cx="1836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Methoden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79512" y="2986844"/>
            <a:ext cx="1836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Kontexte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79512" y="1303180"/>
            <a:ext cx="2628000" cy="136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Erfahrungen </a:t>
            </a:r>
            <a:b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mit kompetenz-orientiertem Unterricht</a:t>
            </a:r>
          </a:p>
        </p:txBody>
      </p:sp>
      <p:sp>
        <p:nvSpPr>
          <p:cNvPr id="12" name="Ellipse 11"/>
          <p:cNvSpPr/>
          <p:nvPr/>
        </p:nvSpPr>
        <p:spPr>
          <a:xfrm>
            <a:off x="6295856" y="1303180"/>
            <a:ext cx="2628000" cy="136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Exkursionen/</a:t>
            </a:r>
            <a:b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außerschulische Lernorte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971249" y="2596428"/>
            <a:ext cx="3193043" cy="168083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Schulcurriculum zum KLP Sek II</a:t>
            </a:r>
            <a:endParaRPr lang="de-DE" dirty="0"/>
          </a:p>
        </p:txBody>
      </p:sp>
      <p:sp>
        <p:nvSpPr>
          <p:cNvPr id="92" name="Ellipse 91"/>
          <p:cNvSpPr/>
          <p:nvPr/>
        </p:nvSpPr>
        <p:spPr>
          <a:xfrm>
            <a:off x="3375149" y="4977272"/>
            <a:ext cx="2376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„altes“ Curriculum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643464" y="4581128"/>
            <a:ext cx="2124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Ideen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6367864" y="4581128"/>
            <a:ext cx="2124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Experimente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111840" y="160181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Schulische Voraussetzungen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0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6" grpId="0" animBg="1"/>
      <p:bldP spid="11" grpId="0" animBg="1"/>
      <p:bldP spid="12" grpId="0" animBg="1"/>
      <p:bldP spid="6" grpId="0" animBg="1"/>
      <p:bldP spid="92" grpId="0" animBg="1"/>
      <p:bldP spid="98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/>
              <a:t>Aufgaben der </a:t>
            </a:r>
            <a:r>
              <a:rPr lang="de-DE" dirty="0" smtClean="0"/>
              <a:t>Fachkonferenz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Wie </a:t>
            </a:r>
            <a:r>
              <a:rPr lang="de-DE" dirty="0"/>
              <a:t>kann in der Biologie-Fachschaft auf der Basis von Unterrichtserfahrung, vorhandenen Schwerpunkten und Einbindung der Kompetenzorientierung effizient ein </a:t>
            </a:r>
            <a:r>
              <a:rPr lang="de-DE" dirty="0" smtClean="0"/>
              <a:t>Schulcurriculum </a:t>
            </a:r>
            <a:r>
              <a:rPr lang="de-DE" dirty="0"/>
              <a:t>erstellt werden?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680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Hilfestellung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3960440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de-DE" sz="2600" dirty="0" smtClean="0"/>
              <a:t>Beispiel für einen schulinternen Lehrplan in der Einführungsphase liegt </a:t>
            </a:r>
            <a:r>
              <a:rPr lang="de-DE" sz="2600" dirty="0"/>
              <a:t>vor (Lehrplannavigator, Bildungsportal</a:t>
            </a:r>
            <a:r>
              <a:rPr lang="de-DE" sz="2600" dirty="0" smtClean="0"/>
              <a:t>)</a:t>
            </a:r>
          </a:p>
          <a:p>
            <a:pPr lvl="1"/>
            <a:r>
              <a:rPr lang="de-DE" dirty="0" smtClean="0"/>
              <a:t>bearbeitbares Word-Dokument</a:t>
            </a:r>
          </a:p>
          <a:p>
            <a:pPr lvl="1"/>
            <a:r>
              <a:rPr lang="de-DE" dirty="0" smtClean="0"/>
              <a:t>Gliederung in</a:t>
            </a:r>
          </a:p>
          <a:p>
            <a:pPr lvl="2"/>
            <a:r>
              <a:rPr lang="de-DE" dirty="0" smtClean="0"/>
              <a:t>Übersichtsraster</a:t>
            </a:r>
          </a:p>
          <a:p>
            <a:pPr lvl="2"/>
            <a:r>
              <a:rPr lang="de-DE" dirty="0" smtClean="0"/>
              <a:t>konkretisierte Planung </a:t>
            </a:r>
            <a:r>
              <a:rPr lang="de-DE" smtClean="0"/>
              <a:t>der </a:t>
            </a:r>
            <a:r>
              <a:rPr lang="de-DE" smtClean="0"/>
              <a:t>Unterrichtsvorhaben</a:t>
            </a:r>
            <a:endParaRPr lang="de-DE" dirty="0" smtClean="0"/>
          </a:p>
          <a:p>
            <a:r>
              <a:rPr lang="de-DE" dirty="0" smtClean="0"/>
              <a:t>Schulinterne Lehrerfortbildung der Bezirksregierung Arnsberg (KT)</a:t>
            </a:r>
          </a:p>
          <a:p>
            <a:r>
              <a:rPr lang="de-DE" dirty="0" smtClean="0"/>
              <a:t>Ergebnisse der heutigen Implementationstagung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212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42749"/>
          </a:xfrm>
        </p:spPr>
        <p:txBody>
          <a:bodyPr anchor="t">
            <a:normAutofit/>
          </a:bodyPr>
          <a:lstStyle/>
          <a:p>
            <a:r>
              <a:rPr lang="de-DE" sz="2800" dirty="0" smtClean="0"/>
              <a:t>Schulinterner Lehrplan (Beispiel)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4481"/>
            <a:ext cx="6840760" cy="519391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72200" y="168149"/>
            <a:ext cx="2592288" cy="9565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Schulcurriculum: Übersichtsraster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35496" y="1077019"/>
            <a:ext cx="8280920" cy="3357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dirty="0" smtClean="0"/>
              <a:t>www.standardsicherung.schulministerium.nrw.de/lehrplaene/lehrplannavigator-s-ii</a:t>
            </a:r>
            <a:r>
              <a:rPr lang="de-DE" dirty="0"/>
              <a:t>/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67544" y="3750469"/>
            <a:ext cx="1240581" cy="204787"/>
          </a:xfrm>
          <a:prstGeom prst="roundRect">
            <a:avLst>
              <a:gd name="adj" fmla="val 3416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78" y="3861048"/>
            <a:ext cx="91314" cy="1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 animBg="1"/>
      <p:bldP spid="14" grpId="3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Bildschirmpräsentation (4:3)</PresentationFormat>
  <Paragraphs>342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Calibri</vt:lpstr>
      <vt:lpstr>Times New Roman</vt:lpstr>
      <vt:lpstr>Wingdings 2</vt:lpstr>
      <vt:lpstr>Dactylos</vt:lpstr>
      <vt:lpstr>Implementation Kernlehrplan Sekundarstufe II Gymnasium/Gesamtschule Biologie</vt:lpstr>
      <vt:lpstr>Workshop II Die Fachschaft erstellt das Schulcurriculum  Umgang mit dem Übersichtsraster </vt:lpstr>
      <vt:lpstr>Gliederung des Workshops II</vt:lpstr>
      <vt:lpstr>Einführung</vt:lpstr>
      <vt:lpstr>Aufgaben der Fachkonferenz</vt:lpstr>
      <vt:lpstr>PowerPoint-Präsentation</vt:lpstr>
      <vt:lpstr>Aufgaben der Fachkonferenz</vt:lpstr>
      <vt:lpstr>Hilfestellung</vt:lpstr>
      <vt:lpstr>Schulinterner Lehrplan (Beispiel)</vt:lpstr>
      <vt:lpstr>Schulinterner Lehrplan (Beispiel)</vt:lpstr>
      <vt:lpstr>Schulinterner Lehrplan (Beispiel)</vt:lpstr>
      <vt:lpstr>Schulinterner Lehrplan (Beispiel)</vt:lpstr>
      <vt:lpstr>Schulinterner Lehrplan (Beispiel)</vt:lpstr>
      <vt:lpstr>PowerPoint-Präsentation</vt:lpstr>
      <vt:lpstr>PowerPoint-Präsentation</vt:lpstr>
      <vt:lpstr>PowerPoint-Präsentation</vt:lpstr>
      <vt:lpstr>Raster für ein Unterrichtsvorhaben</vt:lpstr>
      <vt:lpstr>Raster für Unterrichtsvorhaben</vt:lpstr>
      <vt:lpstr>Frage der Fachkonferenz:</vt:lpstr>
      <vt:lpstr>PowerPoint-Präsentation</vt:lpstr>
      <vt:lpstr>PowerPoint-Präsentation</vt:lpstr>
      <vt:lpstr>Aufgaben der Arbeitsgruppe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Biologieunterricht</dc:title>
  <dc:creator>Gabi</dc:creator>
  <cp:lastModifiedBy>Gabi Wolff</cp:lastModifiedBy>
  <cp:revision>338</cp:revision>
  <dcterms:created xsi:type="dcterms:W3CDTF">2013-04-01T07:56:48Z</dcterms:created>
  <dcterms:modified xsi:type="dcterms:W3CDTF">2014-02-25T19:23:59Z</dcterms:modified>
</cp:coreProperties>
</file>